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2"/>
  </p:notesMasterIdLst>
  <p:handoutMasterIdLst>
    <p:handoutMasterId r:id="rId63"/>
  </p:handoutMasterIdLst>
  <p:sldIdLst>
    <p:sldId id="472" r:id="rId2"/>
    <p:sldId id="256" r:id="rId3"/>
    <p:sldId id="258" r:id="rId4"/>
    <p:sldId id="505" r:id="rId5"/>
    <p:sldId id="474" r:id="rId6"/>
    <p:sldId id="475" r:id="rId7"/>
    <p:sldId id="500" r:id="rId8"/>
    <p:sldId id="389" r:id="rId9"/>
    <p:sldId id="390" r:id="rId10"/>
    <p:sldId id="276" r:id="rId11"/>
    <p:sldId id="395" r:id="rId12"/>
    <p:sldId id="370" r:id="rId13"/>
    <p:sldId id="510" r:id="rId14"/>
    <p:sldId id="509" r:id="rId15"/>
    <p:sldId id="282" r:id="rId16"/>
    <p:sldId id="283" r:id="rId17"/>
    <p:sldId id="285" r:id="rId18"/>
    <p:sldId id="459" r:id="rId19"/>
    <p:sldId id="463" r:id="rId20"/>
    <p:sldId id="507" r:id="rId21"/>
    <p:sldId id="506" r:id="rId22"/>
    <p:sldId id="455" r:id="rId23"/>
    <p:sldId id="456" r:id="rId24"/>
    <p:sldId id="457" r:id="rId25"/>
    <p:sldId id="291" r:id="rId26"/>
    <p:sldId id="287" r:id="rId27"/>
    <p:sldId id="480" r:id="rId28"/>
    <p:sldId id="460" r:id="rId29"/>
    <p:sldId id="508" r:id="rId30"/>
    <p:sldId id="476" r:id="rId31"/>
    <p:sldId id="461" r:id="rId32"/>
    <p:sldId id="477" r:id="rId33"/>
    <p:sldId id="307" r:id="rId34"/>
    <p:sldId id="308" r:id="rId35"/>
    <p:sldId id="309" r:id="rId36"/>
    <p:sldId id="310" r:id="rId37"/>
    <p:sldId id="311" r:id="rId38"/>
    <p:sldId id="409" r:id="rId39"/>
    <p:sldId id="410" r:id="rId40"/>
    <p:sldId id="501" r:id="rId41"/>
    <p:sldId id="502" r:id="rId42"/>
    <p:sldId id="503" r:id="rId43"/>
    <p:sldId id="504" r:id="rId44"/>
    <p:sldId id="335" r:id="rId45"/>
    <p:sldId id="336" r:id="rId46"/>
    <p:sldId id="337" r:id="rId47"/>
    <p:sldId id="352" r:id="rId48"/>
    <p:sldId id="356" r:id="rId49"/>
    <p:sldId id="481" r:id="rId50"/>
    <p:sldId id="464" r:id="rId51"/>
    <p:sldId id="488" r:id="rId52"/>
    <p:sldId id="473" r:id="rId53"/>
    <p:sldId id="361" r:id="rId54"/>
    <p:sldId id="365" r:id="rId55"/>
    <p:sldId id="403" r:id="rId56"/>
    <p:sldId id="404" r:id="rId57"/>
    <p:sldId id="405" r:id="rId58"/>
    <p:sldId id="406" r:id="rId59"/>
    <p:sldId id="407" r:id="rId60"/>
    <p:sldId id="368" r:id="rId6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8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8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B64B-832B-6B4E-987A-FA50363C532C}" type="datetimeFigureOut">
              <a:rPr lang="fr-FR" smtClean="0"/>
              <a:t>14/02/2025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B51-86EC-E243-A0F6-3BFA5C4EB8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03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FBC3-3A53-4C45-B4D2-EF3D39DF08CA}" type="datetimeFigureOut">
              <a:rPr lang="fr-FR" smtClean="0"/>
              <a:t>14/02/2025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D5B4-7238-4E43-A8F9-0D59BE42AB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depulp01</a:t>
            </a:r>
            <a:r>
              <a:rPr lang="mr-IN" dirty="0"/>
              <a:t>…</a:t>
            </a:r>
            <a:endParaRPr lang="fr-FR" dirty="0"/>
          </a:p>
          <a:p>
            <a:r>
              <a:rPr lang="fr-FR"/>
              <a:t>b!otech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9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</a:p>
          <a:p>
            <a:r>
              <a:rPr lang="en-US" baseline="0"/>
              <a:t>Jim Kent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Mt-</a:t>
            </a:r>
            <a:r>
              <a:rPr lang="fr-FR" dirty="0" err="1"/>
              <a:t>tRNAtransfer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0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D2279-C134-EA43-BE3F-18FFA041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C7BFB-61AD-DC41-9D95-5EA3E4A3B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BC0B4-2929-734A-AF58-64A151E1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9D50-9B4B-8842-99F7-747B0C94AF67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39E7C-68DC-D841-8342-8498FB0C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F2AC-C6AC-5A4D-BA2F-B796ED14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7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FA2DF-247B-B047-8D96-B0860F0E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A0A471-5EA2-6848-BE78-CDCF21EAF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A5B5F-3F1B-8E44-B065-1DC6046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DB7E-B5E3-3C41-84DA-03ED1262B83C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5A3AC-C517-814B-A254-0A355FF3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D2956-BDC1-044F-895C-A09494FF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37D39-0C15-A64B-AD69-1CC68A33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E134-B34F-0D4F-9BAA-24ABED54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66393-45CE-4647-83BF-F5223B9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EB0-5E4D-3749-A20D-9682A4D47D99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668FF-BAAF-3C47-9757-83C3A3A7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47822-F691-A64C-B522-9E91C4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8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97731-1A54-814B-B965-4A7FCD23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A03C5-942C-A047-BDF6-E8EC92A7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5025A-63BB-EA4B-B635-F6187842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A668-74F5-4E47-92C3-943DF90211FF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F3620F-2DA7-AB45-B921-38054795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82ECA-704E-5F4F-99C9-0F566E4D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FF45-562B-BF44-8431-7945B2C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4054D-9DDC-B84D-80BC-AC34C25B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0E6D40-9F90-C045-8F39-AA128A1D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F637C-5E98-0F45-8CDA-89F6A790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29F4F-87D9-014F-8A10-36CF73D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2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59384-1D03-A542-A4BC-1C135341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3A915-12B5-7546-AE6C-5A5201D6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70D59D-37D9-A843-A47A-3A795199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283463-79D9-1B42-AD3F-37B3DEE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6C5A-1135-3944-B1EE-B443080BFBFA}" type="datetime1">
              <a:rPr lang="fr-FR" smtClean="0"/>
              <a:t>14/02/2025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675237-282E-BA4C-9D9B-BCB16259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06A41-804E-974C-82C7-A3FD3D1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6F17B-3366-D345-A9D4-E3C4149D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73B7F5-BF6D-CE45-A117-DACC4D25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BD3A16-E7AB-1E42-8936-48D342474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367122-FAC6-9A4E-92E8-BC1B3F2C6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A05B57-E548-8246-8C57-9EE5D1E4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BCB8D1-6C98-404A-A05C-91496E48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14/02/2025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AAF16D-3202-5949-A52D-2103F1B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79B98A-0A48-7941-9181-8D3AE047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29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F0CED-67CC-C440-84FD-707C484C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FB828D-01C3-BF4C-AFB0-07446124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E1F7-738C-8C49-A300-8062A3102E85}" type="datetime1">
              <a:rPr lang="fr-FR" smtClean="0"/>
              <a:t>14/02/2025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76276-EC1F-5041-A202-8D4153B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A23385-D72D-2A4A-9346-BD5F8E5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90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A2449E-C8A9-7040-B192-01A46F29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EDE3-9AFE-7E4D-A0D7-94DE37731203}" type="datetime1">
              <a:rPr lang="fr-FR" smtClean="0"/>
              <a:t>14/02/2025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07402-CC67-FB42-893C-7239E79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BFA98-88DE-714C-8870-63AD322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8729-E7C3-2E48-A0BE-F5B5D08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6B2AD-BED4-3948-B4D3-3D7F42A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35721-F964-FA4E-8475-62115CC4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334EA-979F-CE4D-8E5B-9E2ECCF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CF56-8CFB-9D43-AF1A-D860A1D5725E}" type="datetime1">
              <a:rPr lang="fr-FR" smtClean="0"/>
              <a:t>14/02/2025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7889C-CE8F-064E-847B-51CB8C0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4605BB-4D21-4F4F-AE47-5BF2EE9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19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5B41E-B650-1F4B-82CF-74EB5EC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D629E0-6D6D-D24B-B794-EB41D5CB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A6236-22CF-8546-9C69-338FFFE4F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8FE8BF-0574-A04F-9946-7F053380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A85F-B1C5-B84E-B3C3-541203481348}" type="datetime1">
              <a:rPr lang="fr-FR" smtClean="0"/>
              <a:t>14/02/2025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F2BE0-1908-2249-BBB8-CD29029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E538E-9AC3-314B-8713-ABC6DC51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EA62C6-7AD4-7649-BDDF-8C81569E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2B5E5B-4D62-D649-AA7E-7085B446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98CA8-9654-384A-89C4-3F72D5B7A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62E0C-FAD0-5C44-8EAB-99310402DCB8}" type="datetime1">
              <a:rPr lang="fr-FR" smtClean="0"/>
              <a:t>14/02/2025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B6252-CD79-1449-9238-EE8FA31A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15788-6D0F-744A-AE1C-FAB737F60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530D-EC75-BC4A-96F6-628C4811D3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4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egras.github.io/PhDpro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etazoa.ensembl.org" TargetMode="External"/><Relationship Id="rId7" Type="http://schemas.openxmlformats.org/officeDocument/2006/relationships/hyperlink" Target="http://protists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i.ensembl.org" TargetMode="External"/><Relationship Id="rId5" Type="http://schemas.openxmlformats.org/officeDocument/2006/relationships/hyperlink" Target="http://plants.ensembl.org" TargetMode="External"/><Relationship Id="rId4" Type="http://schemas.openxmlformats.org/officeDocument/2006/relationships/hyperlink" Target="http://bacteria.ensembl.or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ct2024.archive.ensembl.org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</a:t>
            </a:r>
            <a:r>
              <a:rPr lang="en-US" b="1" dirty="0">
                <a:solidFill>
                  <a:schemeClr val="accent2"/>
                </a:solidFill>
              </a:rPr>
              <a:t>material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https://slegras.github.io/PhDprogram/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05B4F-327D-7A42-8964-F10526815F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2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95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/>
              <a:t>Genome</a:t>
            </a:r>
            <a:r>
              <a:rPr lang="fr-FR" sz="3600" b="1" dirty="0"/>
              <a:t> </a:t>
            </a:r>
            <a:r>
              <a:rPr lang="fr-FR" sz="3600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Graphical</a:t>
            </a:r>
            <a:r>
              <a:rPr lang="fr-FR" dirty="0"/>
              <a:t> interface to display </a:t>
            </a:r>
            <a:r>
              <a:rPr lang="fr-FR" dirty="0" err="1"/>
              <a:t>genomic</a:t>
            </a:r>
            <a:r>
              <a:rPr lang="fr-FR" dirty="0"/>
              <a:t> data</a:t>
            </a:r>
          </a:p>
          <a:p>
            <a:r>
              <a:rPr lang="fr-FR" dirty="0" err="1"/>
              <a:t>Visualize</a:t>
            </a:r>
            <a:r>
              <a:rPr lang="fr-FR" dirty="0"/>
              <a:t> and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data </a:t>
            </a:r>
          </a:p>
          <a:p>
            <a:pPr lvl="1"/>
            <a:r>
              <a:rPr lang="fr-FR" dirty="0"/>
              <a:t>Gene </a:t>
            </a:r>
            <a:r>
              <a:rPr lang="fr-FR" dirty="0" err="1"/>
              <a:t>prediction</a:t>
            </a:r>
            <a:r>
              <a:rPr lang="fr-FR" dirty="0"/>
              <a:t> and structure</a:t>
            </a:r>
          </a:p>
          <a:p>
            <a:pPr lvl="1"/>
            <a:r>
              <a:rPr lang="fr-FR" dirty="0" err="1"/>
              <a:t>Proteins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Expression,</a:t>
            </a:r>
          </a:p>
          <a:p>
            <a:pPr lvl="1"/>
            <a:r>
              <a:rPr lang="fr-FR" dirty="0" err="1"/>
              <a:t>Regulation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Variation,</a:t>
            </a:r>
          </a:p>
          <a:p>
            <a:pPr lvl="1"/>
            <a:r>
              <a:rPr lang="fr-FR" dirty="0"/>
              <a:t>Comparative </a:t>
            </a:r>
            <a:r>
              <a:rPr lang="fr-FR" dirty="0" err="1"/>
              <a:t>analysis</a:t>
            </a:r>
            <a:r>
              <a:rPr lang="fr-FR" dirty="0"/>
              <a:t>…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8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323529" y="1542832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323529" y="2043315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There are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536031" y="4139441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692559" y="2043315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692559" y="1560776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440979" y="6109769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Viewer</a:t>
            </a:r>
          </a:p>
        </p:txBody>
      </p:sp>
    </p:spTree>
    <p:extLst>
      <p:ext uri="{BB962C8B-B14F-4D97-AF65-F5344CB8AC3E}">
        <p14:creationId xmlns:p14="http://schemas.microsoft.com/office/powerpoint/2010/main" val="388656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GMOD/jbrowse-components: Monorepo for JBrowse 2 containing JB2  products (web, desktop, embedded), along with core packages and plugins. To  customize behaviors, it's best to write an in-house plugin and/or  communicate with">
            <a:extLst>
              <a:ext uri="{FF2B5EF4-FFF2-40B4-BE49-F238E27FC236}">
                <a16:creationId xmlns:a16="http://schemas.microsoft.com/office/drawing/2014/main" id="{E2323069-8D2F-11AD-CAA5-ACE8FA0F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3" b="27345"/>
          <a:stretch/>
        </p:blipFill>
        <p:spPr bwMode="auto">
          <a:xfrm>
            <a:off x="351248" y="1455099"/>
            <a:ext cx="4038600" cy="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And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13</a:t>
            </a:fld>
            <a:endParaRPr lang="fr-FR"/>
          </a:p>
        </p:txBody>
      </p:sp>
      <p:pic>
        <p:nvPicPr>
          <p:cNvPr id="1028" name="Picture 4" descr="igvteam · GitHub">
            <a:extLst>
              <a:ext uri="{FF2B5EF4-FFF2-40B4-BE49-F238E27FC236}">
                <a16:creationId xmlns:a16="http://schemas.microsoft.com/office/drawing/2014/main" id="{09646593-DBD5-4115-79AA-0D39A924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83" y="2651353"/>
            <a:ext cx="1826874" cy="182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97F0F0-DD7C-6699-7ACB-93A64A4C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67" y="3917547"/>
            <a:ext cx="4187283" cy="28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59A69-B4B5-EC4E-0583-620315BB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2BF48-A074-6E14-2450-0A666CE9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DD70FD-69F9-A9DC-FF57-42659393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8D6718-0E2F-3483-EA23-B61E8B4E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 descr="Capture d’écran 2014-01-07 à 12.05.25.png">
            <a:extLst>
              <a:ext uri="{FF2B5EF4-FFF2-40B4-BE49-F238E27FC236}">
                <a16:creationId xmlns:a16="http://schemas.microsoft.com/office/drawing/2014/main" id="{F093C347-D2CD-FD9F-7C6E-97050EC5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4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1999 (before the draft human genome was completed)</a:t>
            </a:r>
          </a:p>
          <a:p>
            <a:r>
              <a:rPr lang="en-US" dirty="0"/>
              <a:t>Joint project between European Bioinformatics Institute (EBI) and </a:t>
            </a:r>
            <a:r>
              <a:rPr lang="en-US" dirty="0" err="1"/>
              <a:t>Wellcome</a:t>
            </a:r>
            <a:r>
              <a:rPr lang="en-US" dirty="0"/>
              <a:t> Trust Sanger Institute (WTSI)</a:t>
            </a:r>
          </a:p>
          <a:p>
            <a:r>
              <a:rPr lang="en-US" dirty="0"/>
              <a:t>Goal of </a:t>
            </a:r>
            <a:r>
              <a:rPr lang="en-US" dirty="0" err="1"/>
              <a:t>Ensembl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Automatically annotate genome</a:t>
            </a:r>
          </a:p>
          <a:p>
            <a:pPr lvl="1"/>
            <a:r>
              <a:rPr lang="en-US" dirty="0"/>
              <a:t>Integrate this annotation with other available biological data</a:t>
            </a:r>
          </a:p>
          <a:p>
            <a:pPr lvl="1"/>
            <a:r>
              <a:rPr lang="en-US" dirty="0"/>
              <a:t>Make all this publicly available via the web</a:t>
            </a:r>
          </a:p>
          <a:p>
            <a:r>
              <a:rPr lang="en-US" u="sng" dirty="0" err="1"/>
              <a:t>Ensembl</a:t>
            </a:r>
            <a:r>
              <a:rPr lang="en-US" u="sng" dirty="0"/>
              <a:t> do not produce any genome assembly data!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1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</a:t>
            </a:r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620" y="1825625"/>
            <a:ext cx="8389620" cy="4351338"/>
          </a:xfrm>
        </p:spPr>
        <p:txBody>
          <a:bodyPr>
            <a:normAutofit/>
          </a:bodyPr>
          <a:lstStyle/>
          <a:p>
            <a:r>
              <a:rPr lang="en-US" dirty="0"/>
              <a:t>Vertebrate species + some representative species -&gt;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(since </a:t>
            </a:r>
            <a:r>
              <a:rPr lang="en-US" dirty="0" err="1"/>
              <a:t>april</a:t>
            </a:r>
            <a:r>
              <a:rPr lang="en-US" dirty="0"/>
              <a:t> 2009)</a:t>
            </a:r>
          </a:p>
          <a:p>
            <a:pPr lvl="1"/>
            <a:r>
              <a:rPr lang="en-US" dirty="0" err="1"/>
              <a:t>Metazoa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http://metazoa.ensembl.org</a:t>
            </a:r>
            <a:endParaRPr lang="en-US" dirty="0"/>
          </a:p>
          <a:p>
            <a:pPr lvl="1"/>
            <a:r>
              <a:rPr lang="en-US" dirty="0"/>
              <a:t>Bacteria: </a:t>
            </a:r>
            <a:r>
              <a:rPr lang="en-US" dirty="0">
                <a:hlinkClick r:id="rId4"/>
              </a:rPr>
              <a:t>http://bacteria.ensembl.org</a:t>
            </a:r>
            <a:endParaRPr lang="en-US" dirty="0"/>
          </a:p>
          <a:p>
            <a:pPr lvl="1"/>
            <a:r>
              <a:rPr lang="en-US" dirty="0"/>
              <a:t>Plants: </a:t>
            </a:r>
            <a:r>
              <a:rPr lang="en-US" dirty="0">
                <a:hlinkClick r:id="rId5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6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Protists</a:t>
            </a:r>
            <a:r>
              <a:rPr lang="en-US" dirty="0"/>
              <a:t> : </a:t>
            </a:r>
            <a:r>
              <a:rPr lang="en-US" dirty="0">
                <a:hlinkClick r:id="rId7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18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76322" y="5987535"/>
            <a:ext cx="423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ensemblgenomes.org</a:t>
            </a:r>
            <a:r>
              <a:rPr lang="fr-FR" dirty="0"/>
              <a:t>/info/</a:t>
            </a:r>
            <a:r>
              <a:rPr lang="fr-FR" dirty="0" err="1"/>
              <a:t>genomes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curation</a:t>
            </a:r>
            <a:r>
              <a:rPr lang="en-US" dirty="0"/>
              <a:t> : on a case by case basis. Only for Human, mouse, rat, Zebrafish + some other vertebrates  (HAVANA/VEGA at the WTSI)</a:t>
            </a:r>
          </a:p>
          <a:p>
            <a:pPr lvl="1"/>
            <a:r>
              <a:rPr lang="en-US" dirty="0"/>
              <a:t>Annotations are also imported from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 (Saccharomyces)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DE74A-7CAF-BE42-A33E-51FD984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6000" b="1" dirty="0"/>
              <a:t>Introduction to </a:t>
            </a:r>
            <a:r>
              <a:rPr lang="fr-FR" sz="6000" b="1" dirty="0" err="1">
                <a:solidFill>
                  <a:schemeClr val="accent2"/>
                </a:solidFill>
              </a:rPr>
              <a:t>Ensembl</a:t>
            </a:r>
            <a:r>
              <a:rPr lang="fr-FR" sz="6000" b="1" dirty="0"/>
              <a:t>/</a:t>
            </a:r>
            <a:r>
              <a:rPr lang="fr-FR" sz="6000" b="1" dirty="0" err="1">
                <a:solidFill>
                  <a:schemeClr val="accent2"/>
                </a:solidFill>
              </a:rPr>
              <a:t>Biomart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PhD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0371" y="5828020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Stéphanie Le </a:t>
            </a:r>
            <a:r>
              <a:rPr lang="fr-FR"/>
              <a:t>Gras </a:t>
            </a:r>
          </a:p>
          <a:p>
            <a:r>
              <a:rPr lang="fr-FR" dirty="0"/>
              <a:t>(</a:t>
            </a:r>
            <a:r>
              <a:rPr lang="fr-FR" dirty="0" err="1"/>
              <a:t>slegras@igbmc.fr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F10E-F20F-8040-8C2C-DC191C07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GENCODE</a:t>
            </a:r>
            <a:r>
              <a:rPr lang="fr-FR" b="1" dirty="0"/>
              <a:t> and </a:t>
            </a:r>
            <a:r>
              <a:rPr lang="fr-FR" b="1" dirty="0">
                <a:solidFill>
                  <a:schemeClr val="accent2"/>
                </a:solidFill>
              </a:rPr>
              <a:t>CCDS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16589-9008-814A-AD80-A8E02B72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GENCODE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Sub-project</a:t>
            </a:r>
            <a:r>
              <a:rPr lang="fr-FR" dirty="0"/>
              <a:t> of ENCODE (</a:t>
            </a:r>
            <a:r>
              <a:rPr lang="fr-FR" dirty="0" err="1"/>
              <a:t>ENCyclopedia</a:t>
            </a:r>
            <a:r>
              <a:rPr lang="fr-FR" dirty="0"/>
              <a:t> Of DNA </a:t>
            </a:r>
            <a:r>
              <a:rPr lang="fr-FR" dirty="0" err="1"/>
              <a:t>Elements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annotate</a:t>
            </a:r>
            <a:r>
              <a:rPr lang="fr-FR" dirty="0"/>
              <a:t> all </a:t>
            </a:r>
            <a:r>
              <a:rPr lang="fr-FR" dirty="0" err="1"/>
              <a:t>evidence-based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genes</a:t>
            </a:r>
            <a:r>
              <a:rPr lang="fr-FR" dirty="0"/>
              <a:t>, </a:t>
            </a:r>
            <a:r>
              <a:rPr lang="fr-FR" dirty="0" err="1"/>
              <a:t>transcripts</a:t>
            </a:r>
            <a:r>
              <a:rPr lang="fr-FR" dirty="0"/>
              <a:t>,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, ...) in the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genomes</a:t>
            </a:r>
            <a:r>
              <a:rPr lang="fr-FR" dirty="0"/>
              <a:t> at a high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The default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gene</a:t>
            </a:r>
            <a:r>
              <a:rPr lang="fr-FR" dirty="0"/>
              <a:t> sets in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version of GENCODE</a:t>
            </a:r>
          </a:p>
          <a:p>
            <a:r>
              <a:rPr lang="fr-FR" dirty="0"/>
              <a:t>Consensus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  <a:p>
            <a:pPr lvl="1"/>
            <a:r>
              <a:rPr lang="fr-FR" dirty="0"/>
              <a:t>Collaborative effort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, NCBI, UCSC, HAVANA and HGNC for </a:t>
            </a:r>
            <a:r>
              <a:rPr lang="fr-FR" dirty="0" err="1"/>
              <a:t>human</a:t>
            </a:r>
            <a:r>
              <a:rPr lang="fr-FR" dirty="0"/>
              <a:t> or MGI for mouse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identify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set of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and of high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362B7-6B6B-E341-8D04-03D63199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3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9DB75-5D2B-DA4A-9F77-E19ADD6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and HAVANA </a:t>
            </a:r>
            <a:r>
              <a:rPr lang="fr-FR" b="1" dirty="0" err="1">
                <a:solidFill>
                  <a:schemeClr val="accent2"/>
                </a:solidFill>
              </a:rPr>
              <a:t>merge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2B802-6559-F949-B4FB-467CB2A7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 : </a:t>
            </a:r>
            <a:r>
              <a:rPr lang="fr-FR" dirty="0" err="1"/>
              <a:t>merge</a:t>
            </a:r>
            <a:r>
              <a:rPr lang="fr-FR" dirty="0"/>
              <a:t> of the 2 sets of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a </a:t>
            </a:r>
            <a:r>
              <a:rPr lang="fr-FR" dirty="0" err="1"/>
              <a:t>transcript</a:t>
            </a:r>
            <a:endParaRPr lang="fr-FR" dirty="0"/>
          </a:p>
          <a:p>
            <a:pPr lvl="1"/>
            <a:r>
              <a:rPr lang="fr-FR" dirty="0" err="1"/>
              <a:t>Ensembl</a:t>
            </a:r>
            <a:r>
              <a:rPr lang="fr-FR" dirty="0"/>
              <a:t> and HAVANA </a:t>
            </a:r>
            <a:r>
              <a:rPr lang="fr-FR" dirty="0" err="1"/>
              <a:t>transcript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splicing</a:t>
            </a:r>
            <a:r>
              <a:rPr lang="fr-FR" dirty="0"/>
              <a:t>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identical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exon-intron </a:t>
            </a:r>
            <a:r>
              <a:rPr lang="fr-FR" dirty="0" err="1"/>
              <a:t>boundaries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If the ends </a:t>
            </a:r>
            <a:r>
              <a:rPr lang="fr-FR" dirty="0" err="1"/>
              <a:t>differ</a:t>
            </a:r>
            <a:r>
              <a:rPr lang="fr-FR" dirty="0"/>
              <a:t>, the HAVANA </a:t>
            </a:r>
            <a:r>
              <a:rPr lang="fr-FR" dirty="0" err="1"/>
              <a:t>annotated</a:t>
            </a:r>
            <a:r>
              <a:rPr lang="fr-FR" dirty="0"/>
              <a:t> ends are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Havana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annotation </a:t>
            </a:r>
            <a:r>
              <a:rPr lang="fr-FR" dirty="0" err="1"/>
              <a:t>every</a:t>
            </a:r>
            <a:r>
              <a:rPr lang="fr-FR" dirty="0"/>
              <a:t> release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/HAVANA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all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CCDS* set are </a:t>
            </a:r>
            <a:r>
              <a:rPr lang="fr-FR" dirty="0" err="1"/>
              <a:t>present</a:t>
            </a:r>
            <a:r>
              <a:rPr lang="fr-FR" dirty="0"/>
              <a:t> in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set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9F679D-7E1E-0442-B126-C61D234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215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</a:t>
            </a:r>
            <a:r>
              <a:rPr lang="fr-FR" dirty="0" err="1"/>
              <a:t>Coding</a:t>
            </a:r>
            <a:r>
              <a:rPr lang="fr-FR" dirty="0"/>
              <a:t> RNA </a:t>
            </a:r>
            <a:r>
              <a:rPr lang="fr-FR" dirty="0" err="1"/>
              <a:t>gene</a:t>
            </a:r>
            <a:r>
              <a:rPr lang="fr-FR" dirty="0"/>
              <a:t> types are </a:t>
            </a:r>
            <a:r>
              <a:rPr lang="fr-FR" dirty="0" err="1"/>
              <a:t>annotated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RNA)</a:t>
            </a:r>
          </a:p>
          <a:p>
            <a:pPr lvl="1"/>
            <a:r>
              <a:rPr lang="fr-FR" dirty="0"/>
              <a:t>Mt-</a:t>
            </a:r>
            <a:r>
              <a:rPr lang="fr-FR" dirty="0" err="1"/>
              <a:t>rRNA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rRNA</a:t>
            </a:r>
            <a:r>
              <a:rPr lang="fr-FR" dirty="0"/>
              <a:t> (ribosomal RNA)</a:t>
            </a:r>
          </a:p>
          <a:p>
            <a:pPr lvl="1"/>
            <a:r>
              <a:rPr lang="fr-FR" dirty="0" err="1"/>
              <a:t>scRNA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cytoplasmic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snRNA</a:t>
            </a:r>
            <a:r>
              <a:rPr lang="fr-FR" dirty="0"/>
              <a:t> (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snoRNA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nucleolar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miRNA</a:t>
            </a:r>
            <a:r>
              <a:rPr lang="fr-FR" dirty="0"/>
              <a:t> (</a:t>
            </a:r>
            <a:r>
              <a:rPr lang="fr-FR" dirty="0" err="1"/>
              <a:t>microRNA</a:t>
            </a:r>
            <a:r>
              <a:rPr lang="fr-FR" dirty="0"/>
              <a:t> </a:t>
            </a:r>
            <a:r>
              <a:rPr lang="fr-FR" dirty="0" err="1"/>
              <a:t>precursors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misc_RNA</a:t>
            </a:r>
            <a:r>
              <a:rPr lang="fr-FR" dirty="0"/>
              <a:t> (</a:t>
            </a:r>
            <a:r>
              <a:rPr lang="fr-FR" dirty="0" err="1"/>
              <a:t>miscellaneous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lincRNA</a:t>
            </a:r>
            <a:r>
              <a:rPr lang="fr-FR" dirty="0"/>
              <a:t> (Long </a:t>
            </a:r>
            <a:r>
              <a:rPr lang="fr-FR" dirty="0" err="1"/>
              <a:t>intergenic</a:t>
            </a:r>
            <a:r>
              <a:rPr lang="fr-FR" dirty="0"/>
              <a:t> non-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RNAs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0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ncRNAs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by </a:t>
            </a:r>
            <a:r>
              <a:rPr lang="fr-FR" dirty="0" err="1"/>
              <a:t>aligning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RFAM </a:t>
            </a:r>
            <a:r>
              <a:rPr lang="fr-FR" dirty="0" err="1"/>
              <a:t>using</a:t>
            </a:r>
            <a:r>
              <a:rPr lang="fr-FR" dirty="0"/>
              <a:t> BLASTN.</a:t>
            </a:r>
          </a:p>
          <a:p>
            <a:r>
              <a:rPr lang="fr-FR" b="1" dirty="0" err="1"/>
              <a:t>miRNAs</a:t>
            </a:r>
            <a:r>
              <a:rPr lang="fr-FR" dirty="0"/>
              <a:t> are </a:t>
            </a:r>
            <a:r>
              <a:rPr lang="fr-FR" dirty="0" err="1"/>
              <a:t>predicted</a:t>
            </a:r>
            <a:r>
              <a:rPr lang="fr-FR" dirty="0"/>
              <a:t> by BLASTN of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slices </a:t>
            </a:r>
            <a:r>
              <a:rPr lang="fr-FR" dirty="0" err="1"/>
              <a:t>against</a:t>
            </a:r>
            <a:r>
              <a:rPr lang="fr-FR" dirty="0"/>
              <a:t> miRBase </a:t>
            </a:r>
            <a:r>
              <a:rPr lang="fr-FR" dirty="0" err="1"/>
              <a:t>sequences</a:t>
            </a:r>
            <a:r>
              <a:rPr lang="fr-FR" dirty="0"/>
              <a:t>.</a:t>
            </a:r>
          </a:p>
          <a:p>
            <a:r>
              <a:rPr lang="fr-FR" b="1" dirty="0" err="1"/>
              <a:t>tRNAs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as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tRNAscan-SE. </a:t>
            </a:r>
          </a:p>
          <a:p>
            <a:r>
              <a:rPr lang="fr-FR" b="1" dirty="0" err="1"/>
              <a:t>lincRNA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annotation, </a:t>
            </a:r>
            <a:r>
              <a:rPr lang="fr-FR" dirty="0" err="1"/>
              <a:t>cDNA</a:t>
            </a:r>
            <a:r>
              <a:rPr lang="fr-FR" dirty="0"/>
              <a:t> </a:t>
            </a:r>
            <a:r>
              <a:rPr lang="fr-FR" dirty="0" err="1"/>
              <a:t>alignments</a:t>
            </a:r>
            <a:r>
              <a:rPr lang="fr-FR" dirty="0"/>
              <a:t> and </a:t>
            </a:r>
            <a:r>
              <a:rPr lang="fr-FR" dirty="0" err="1"/>
              <a:t>chromatin</a:t>
            </a:r>
            <a:r>
              <a:rPr lang="fr-FR" dirty="0"/>
              <a:t>-state </a:t>
            </a:r>
            <a:r>
              <a:rPr lang="fr-FR" dirty="0" err="1"/>
              <a:t>map</a:t>
            </a:r>
            <a:r>
              <a:rPr lang="fr-FR" dirty="0"/>
              <a:t> data </a:t>
            </a:r>
            <a:r>
              <a:rPr lang="en-US" dirty="0"/>
              <a:t>(H3K4me3 and H3K36me3) 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.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5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identifiers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Aim to be consistent across </a:t>
            </a:r>
            <a:r>
              <a:rPr lang="en-GB" dirty="0" err="1"/>
              <a:t>Ensembl</a:t>
            </a:r>
            <a:r>
              <a:rPr lang="en-GB" dirty="0"/>
              <a:t> releases, unlike gene names</a:t>
            </a:r>
          </a:p>
          <a:p>
            <a:pPr>
              <a:lnSpc>
                <a:spcPct val="90000"/>
              </a:lnSpc>
            </a:pPr>
            <a:r>
              <a:rPr lang="en-GB" dirty="0"/>
              <a:t>Format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Gene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Transcript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Peptide</a:t>
            </a:r>
            <a:r>
              <a:rPr lang="en-GB" dirty="0">
                <a:solidFill>
                  <a:srgbClr val="A40000"/>
                </a:solidFill>
              </a:rPr>
              <a:t> </a:t>
            </a:r>
            <a:r>
              <a:rPr lang="en-GB" dirty="0"/>
              <a:t>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 of a suffix for the other species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MUS (</a:t>
            </a:r>
            <a:r>
              <a:rPr lang="en-GB" sz="2400" i="1" dirty="0" err="1"/>
              <a:t>Mus</a:t>
            </a:r>
            <a:r>
              <a:rPr lang="en-GB" sz="2400" i="1" dirty="0"/>
              <a:t> </a:t>
            </a:r>
            <a:r>
              <a:rPr lang="en-GB" sz="2400" i="1" dirty="0" err="1"/>
              <a:t>musculus</a:t>
            </a:r>
            <a:r>
              <a:rPr lang="en-GB" sz="2400" dirty="0"/>
              <a:t>) for mouse: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MUS</a:t>
            </a:r>
            <a:r>
              <a:rPr lang="en-GB" sz="24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DAR (</a:t>
            </a:r>
            <a:r>
              <a:rPr lang="en-GB" sz="2400" i="1" dirty="0" err="1"/>
              <a:t>Danio</a:t>
            </a:r>
            <a:r>
              <a:rPr lang="en-GB" sz="2400" i="1" dirty="0"/>
              <a:t> </a:t>
            </a:r>
            <a:r>
              <a:rPr lang="en-GB" sz="2400" i="1" dirty="0" err="1"/>
              <a:t>rerio</a:t>
            </a:r>
            <a:r>
              <a:rPr lang="en-GB" sz="2400" dirty="0"/>
              <a:t>) for </a:t>
            </a:r>
            <a:r>
              <a:rPr lang="en-GB" sz="2400" dirty="0" err="1"/>
              <a:t>zebrafish</a:t>
            </a:r>
            <a:r>
              <a:rPr lang="en-GB" sz="2400" dirty="0"/>
              <a:t>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DAR</a:t>
            </a:r>
            <a:r>
              <a:rPr lang="en-GB" sz="24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genome browser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5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www.ensembl.org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8A42F7-4D0C-65CD-F7F0-4318BE5C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8476"/>
            <a:ext cx="7772400" cy="4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ensemblgenomes.org</a:t>
            </a:r>
            <a:endParaRPr lang="en-US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27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7D6022-CB2D-751E-94A0-94563F47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9" y="1464185"/>
            <a:ext cx="8851341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1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583DF71-4494-78A2-C2D5-622208C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5" y="2774269"/>
            <a:ext cx="8637402" cy="1093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every 3 month</a:t>
            </a:r>
          </a:p>
          <a:p>
            <a:r>
              <a:rPr lang="en-US" dirty="0"/>
              <a:t>Link to the latest version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Permanent link to a given release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fr-FR" dirty="0">
                <a:hlinkClick r:id="rId4"/>
              </a:rPr>
              <a:t>http://Oct2024.archive.ensembl.org/index.html</a:t>
            </a:r>
            <a:r>
              <a:rPr lang="fr-FR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012626" y="3623888"/>
            <a:ext cx="778933" cy="3233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22ED8-AE2D-4D26-DC11-5784E31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Rapid</a:t>
            </a:r>
            <a:r>
              <a:rPr lang="en-US" b="1" dirty="0"/>
              <a:t> Release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8D325-25EF-2B0D-DA94-59F221C0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4" y="1417833"/>
            <a:ext cx="7918016" cy="47385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93F28-BECA-A878-B4B8-1B336C3E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EC4E7-315E-C226-722F-0243799B77C2}"/>
              </a:ext>
            </a:extLst>
          </p:cNvPr>
          <p:cNvSpPr txBox="1"/>
          <p:nvPr/>
        </p:nvSpPr>
        <p:spPr>
          <a:xfrm>
            <a:off x="4446162" y="5156022"/>
            <a:ext cx="443955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access to annotation data (2-4 weeks)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features than on </a:t>
            </a:r>
            <a:r>
              <a:rPr lang="en-US" dirty="0">
                <a:hlinkClick r:id="rId3"/>
              </a:rPr>
              <a:t>www.ensembl.org</a:t>
            </a:r>
            <a:r>
              <a:rPr lang="en-US" dirty="0"/>
              <a:t> (focuses on gene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programmatic access</a:t>
            </a:r>
          </a:p>
        </p:txBody>
      </p:sp>
    </p:spTree>
    <p:extLst>
      <p:ext uri="{BB962C8B-B14F-4D97-AF65-F5344CB8AC3E}">
        <p14:creationId xmlns:p14="http://schemas.microsoft.com/office/powerpoint/2010/main" val="210280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Guidelines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Genome Browser</a:t>
            </a:r>
          </a:p>
          <a:p>
            <a:pPr lvl="1"/>
            <a:r>
              <a:rPr lang="en-US" dirty="0" err="1"/>
              <a:t>Ensembl</a:t>
            </a:r>
            <a:r>
              <a:rPr lang="en-US" dirty="0"/>
              <a:t> project</a:t>
            </a:r>
          </a:p>
          <a:p>
            <a:r>
              <a:rPr lang="en-US" dirty="0" err="1"/>
              <a:t>Ensembl</a:t>
            </a:r>
            <a:r>
              <a:rPr lang="en-US" dirty="0"/>
              <a:t> genome browser</a:t>
            </a:r>
          </a:p>
          <a:p>
            <a:pPr lvl="1"/>
            <a:r>
              <a:rPr lang="en-US" dirty="0"/>
              <a:t>Browse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Mining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0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E50047-9811-AAA2-39C7-8A4183B0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4" y="1338735"/>
            <a:ext cx="6997700" cy="492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6304879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dirty="0"/>
              <a:t>http://</a:t>
            </a:r>
            <a:r>
              <a:rPr lang="fr-FR" dirty="0" err="1"/>
              <a:t>www.ensembl.org</a:t>
            </a:r>
            <a:r>
              <a:rPr lang="fr-FR" dirty="0"/>
              <a:t>/info/</a:t>
            </a:r>
            <a:r>
              <a:rPr lang="fr-FR" dirty="0" err="1"/>
              <a:t>website</a:t>
            </a:r>
            <a:r>
              <a:rPr lang="fr-FR" dirty="0"/>
              <a:t>/archives/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097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828"/>
            <a:ext cx="9144000" cy="51200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0030" y="5798146"/>
            <a:ext cx="596507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Old </a:t>
            </a:r>
            <a:r>
              <a:rPr lang="en-US" dirty="0" err="1"/>
              <a:t>Ensembl</a:t>
            </a:r>
            <a:r>
              <a:rPr lang="en-US" dirty="0"/>
              <a:t> releases are kept for 5 years unless they include the last release of an assembly for a key genome.</a:t>
            </a:r>
          </a:p>
        </p:txBody>
      </p:sp>
    </p:spTree>
    <p:extLst>
      <p:ext uri="{BB962C8B-B14F-4D97-AF65-F5344CB8AC3E}">
        <p14:creationId xmlns:p14="http://schemas.microsoft.com/office/powerpoint/2010/main" val="190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421" y="1494099"/>
            <a:ext cx="8229600" cy="39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/info/website/archives/</a:t>
            </a:r>
            <a:r>
              <a:rPr lang="en-US" dirty="0" err="1"/>
              <a:t>assembly.html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D002-11D9-9156-76F0-009D144F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" y="1846171"/>
            <a:ext cx="8125123" cy="45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0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Browse</a:t>
            </a:r>
            <a:r>
              <a:rPr lang="en-US" b="1" dirty="0"/>
              <a:t> through genomes with 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08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D384D-EA0A-B8AF-4ABE-D3A7617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110" y="0"/>
            <a:ext cx="7886700" cy="1325563"/>
          </a:xfrm>
        </p:spPr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b="1" dirty="0"/>
              <a:t> page</a:t>
            </a:r>
          </a:p>
        </p:txBody>
      </p:sp>
      <p:grpSp>
        <p:nvGrpSpPr>
          <p:cNvPr id="27" name="Grouper 26"/>
          <p:cNvGrpSpPr/>
          <p:nvPr/>
        </p:nvGrpSpPr>
        <p:grpSpPr>
          <a:xfrm>
            <a:off x="0" y="861442"/>
            <a:ext cx="1512702" cy="646331"/>
            <a:chOff x="-42811" y="374759"/>
            <a:chExt cx="1512702" cy="646331"/>
          </a:xfrm>
        </p:grpSpPr>
        <p:sp>
          <p:nvSpPr>
            <p:cNvPr id="13" name="Bulle rectangulaire 12"/>
            <p:cNvSpPr/>
            <p:nvPr/>
          </p:nvSpPr>
          <p:spPr>
            <a:xfrm>
              <a:off x="0" y="389028"/>
              <a:ext cx="1398536" cy="613563"/>
            </a:xfrm>
            <a:prstGeom prst="wedgeRectCallout">
              <a:avLst>
                <a:gd name="adj1" fmla="val -1963"/>
                <a:gd name="adj2" fmla="val 627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-42811" y="374759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 back to home page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03814" y="945076"/>
            <a:ext cx="1198745" cy="369332"/>
            <a:chOff x="2340407" y="7298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40407" y="786896"/>
              <a:ext cx="1198745" cy="281612"/>
            </a:xfrm>
            <a:prstGeom prst="wedgeRectCallout">
              <a:avLst>
                <a:gd name="adj1" fmla="val -56501"/>
                <a:gd name="adj2" fmla="val 1538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11761" y="7298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06218" y="934803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36925"/>
                <a:gd name="adj2" fmla="val 10530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Search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418965" y="3152755"/>
            <a:ext cx="1284371" cy="399976"/>
            <a:chOff x="7520709" y="731258"/>
            <a:chExt cx="1284371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05672"/>
                <a:gd name="adj2" fmla="val -533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Search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1283245" y="4028135"/>
            <a:ext cx="1840929" cy="664144"/>
            <a:chOff x="1390334" y="3860374"/>
            <a:chExt cx="1840929" cy="664144"/>
          </a:xfrm>
        </p:grpSpPr>
        <p:sp>
          <p:nvSpPr>
            <p:cNvPr id="20" name="Bulle rectangulaire 19"/>
            <p:cNvSpPr/>
            <p:nvPr/>
          </p:nvSpPr>
          <p:spPr>
            <a:xfrm>
              <a:off x="1390334" y="3878187"/>
              <a:ext cx="1641138" cy="646331"/>
            </a:xfrm>
            <a:prstGeom prst="wedgeRectCallout">
              <a:avLst>
                <a:gd name="adj1" fmla="val -46244"/>
                <a:gd name="adj2" fmla="val -8612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390334" y="3860374"/>
              <a:ext cx="184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Drop-down list: of species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8248507" y="2875889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561947" y="5224876"/>
            <a:ext cx="2122005" cy="740793"/>
            <a:chOff x="2671357" y="5613510"/>
            <a:chExt cx="2122005" cy="740793"/>
          </a:xfrm>
        </p:grpSpPr>
        <p:sp>
          <p:nvSpPr>
            <p:cNvPr id="5" name="Bulle rectangulaire 4"/>
            <p:cNvSpPr/>
            <p:nvPr/>
          </p:nvSpPr>
          <p:spPr>
            <a:xfrm>
              <a:off x="2764409" y="5613510"/>
              <a:ext cx="1942890" cy="740793"/>
            </a:xfrm>
            <a:prstGeom prst="wedgeRectCallout">
              <a:avLst>
                <a:gd name="adj1" fmla="val 44731"/>
                <a:gd name="adj2" fmla="val 1232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671357" y="5613510"/>
              <a:ext cx="2122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 to </a:t>
              </a:r>
              <a:r>
                <a:rPr lang="en-US" dirty="0" err="1"/>
                <a:t>Ensembl</a:t>
              </a:r>
              <a:r>
                <a:rPr lang="en-US" dirty="0"/>
                <a:t> Archives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B89FA-DAF9-7917-E465-8910F30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Search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35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390" y="3429000"/>
            <a:ext cx="5709443" cy="369332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disease</a:t>
            </a:r>
            <a:r>
              <a:rPr lang="fr-FR" dirty="0"/>
              <a:t>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91" y="2632826"/>
            <a:ext cx="5709443" cy="79617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F5C75D-7DDA-B96C-5173-A9CF831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6920414" y="3073771"/>
            <a:ext cx="1555514" cy="669928"/>
            <a:chOff x="6949871" y="2966668"/>
            <a:chExt cx="1555514" cy="669928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8"/>
              <a:ext cx="1369993" cy="669928"/>
            </a:xfrm>
            <a:prstGeom prst="wedgeRectCallout">
              <a:avLst>
                <a:gd name="adj1" fmla="val 60911"/>
                <a:gd name="adj2" fmla="val -555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949871" y="2990264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Link to examples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4210747" y="2108142"/>
            <a:ext cx="1284371" cy="399976"/>
            <a:chOff x="7520709" y="731258"/>
            <a:chExt cx="1284371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Search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086086" y="2905023"/>
            <a:ext cx="1659981" cy="659299"/>
            <a:chOff x="7520709" y="715551"/>
            <a:chExt cx="1318373" cy="659299"/>
          </a:xfrm>
        </p:grpSpPr>
        <p:sp>
          <p:nvSpPr>
            <p:cNvPr id="20" name="Bulle rectangulaire 19"/>
            <p:cNvSpPr/>
            <p:nvPr/>
          </p:nvSpPr>
          <p:spPr>
            <a:xfrm>
              <a:off x="7520709" y="731258"/>
              <a:ext cx="1241558" cy="643592"/>
            </a:xfrm>
            <a:prstGeom prst="wedgeRectCallout">
              <a:avLst>
                <a:gd name="adj1" fmla="val -98477"/>
                <a:gd name="adj2" fmla="val -2465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97524" y="715551"/>
              <a:ext cx="1241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Information,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1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24CF8-0C0A-A0B2-DB80-E6EC606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" y="1410751"/>
            <a:ext cx="7772400" cy="46323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4" name="Grouper 3"/>
          <p:cNvGrpSpPr/>
          <p:nvPr/>
        </p:nvGrpSpPr>
        <p:grpSpPr>
          <a:xfrm>
            <a:off x="6177581" y="2056766"/>
            <a:ext cx="1502721" cy="370992"/>
            <a:chOff x="8170659" y="3039280"/>
            <a:chExt cx="1043657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125681"/>
                <a:gd name="adj2" fmla="val 3522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170659" y="3039280"/>
              <a:ext cx="104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Statistiques</a:t>
              </a:r>
              <a:endParaRPr lang="en-US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2224190" y="2793836"/>
            <a:ext cx="1491604" cy="369332"/>
            <a:chOff x="8190976" y="3067818"/>
            <a:chExt cx="516660" cy="369332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472317" cy="312256"/>
            </a:xfrm>
            <a:prstGeom prst="wedgeRectCallout">
              <a:avLst>
                <a:gd name="adj1" fmla="val -143013"/>
                <a:gd name="adj2" fmla="val -19565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90976" y="3067818"/>
              <a:ext cx="5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Information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D8DC79-ED21-59DA-AFCF-23F0791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38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30732" y="2749416"/>
            <a:ext cx="664493" cy="46316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80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Karyotype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D79BBE-0646-5DD5-B8CA-88E07B9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" y="1408336"/>
            <a:ext cx="8280612" cy="4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9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Statistics </a:t>
            </a:r>
            <a:r>
              <a:rPr lang="en-US" b="1" dirty="0">
                <a:solidFill>
                  <a:schemeClr val="accent2"/>
                </a:solidFill>
              </a:rPr>
              <a:t>per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40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A4358-CD6D-F575-DF80-A95F983D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499605"/>
            <a:ext cx="8320374" cy="4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Genome browser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2E8F8D-14A9-974B-B521-753968AE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43164"/>
            <a:ext cx="8441055" cy="53783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388620" y="3485828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1524868" y="2990045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7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Gene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7AB63-14DE-094A-8C5C-2A55DF80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" y="1366704"/>
            <a:ext cx="8414642" cy="5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Transcript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36CEF-5399-FD41-86AA-C5F66B9F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690689"/>
            <a:ext cx="8423457" cy="4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Browse </a:t>
            </a:r>
            <a:r>
              <a:rPr lang="en-US" b="1" dirty="0" err="1"/>
              <a:t>Ensembl</a:t>
            </a:r>
            <a:r>
              <a:rPr lang="en-US" b="1" dirty="0"/>
              <a:t> (part 1) </a:t>
            </a: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73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47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4798BB-1747-7EF9-9E5C-F93EB968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8" name="Grouper 7"/>
          <p:cNvGrpSpPr/>
          <p:nvPr/>
        </p:nvGrpSpPr>
        <p:grpSpPr>
          <a:xfrm>
            <a:off x="42812" y="1983549"/>
            <a:ext cx="1566466" cy="369332"/>
            <a:chOff x="0" y="389028"/>
            <a:chExt cx="1566466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0" y="389028"/>
              <a:ext cx="1566466" cy="355063"/>
            </a:xfrm>
            <a:prstGeom prst="wedgeRectCallout">
              <a:avLst>
                <a:gd name="adj1" fmla="val 28201"/>
                <a:gd name="adj2" fmla="val -129548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26008" y="389028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93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B7BB4E-812B-2A11-35C3-2792E0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98949" y="2032586"/>
            <a:ext cx="1716477" cy="646331"/>
            <a:chOff x="0" y="389028"/>
            <a:chExt cx="171647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76848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0377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Variant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80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D5581-1159-5676-8349-49EB13AE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1428446"/>
            <a:ext cx="8484902" cy="4592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Fetch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432640" y="1428445"/>
            <a:ext cx="484094" cy="27410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01411" y="3852809"/>
            <a:ext cx="484094" cy="1323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F7109F-7B07-1B38-0477-4F413C88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your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5236633" y="5152195"/>
            <a:ext cx="2025740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78815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Use your own data in Ensembl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628650" y="5349239"/>
            <a:ext cx="7886700" cy="827723"/>
          </a:xfrm>
        </p:spPr>
        <p:txBody>
          <a:bodyPr>
            <a:normAutofit/>
          </a:bodyPr>
          <a:lstStyle/>
          <a:p>
            <a:r>
              <a:rPr lang="en-US" dirty="0"/>
              <a:t>2000: First draft of the human genome </a:t>
            </a:r>
          </a:p>
          <a:p>
            <a:r>
              <a:rPr lang="en-US" dirty="0"/>
              <a:t>2003: Human genome sequencing complete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</a:t>
            </a:fld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A7B325-923F-9640-96AD-37A32330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E6CD2-B318-5948-A3D5-2B8473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76962"/>
            <a:ext cx="5838190" cy="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Help</a:t>
            </a:r>
            <a:r>
              <a:rPr lang="en-US" b="1" dirty="0"/>
              <a:t> and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Youtube</a:t>
            </a:r>
            <a:r>
              <a:rPr lang="en-US" dirty="0"/>
              <a:t> videos (workshop…)</a:t>
            </a:r>
          </a:p>
          <a:p>
            <a:r>
              <a:rPr lang="en-US" dirty="0"/>
              <a:t>FAQ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Online courses</a:t>
            </a:r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access to genomic data: </a:t>
            </a:r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Access </a:t>
            </a:r>
            <a:r>
              <a:rPr lang="fr-FR" b="1" dirty="0" err="1"/>
              <a:t>Ensembl’s</a:t>
            </a:r>
            <a:r>
              <a:rPr lang="fr-FR" b="1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8546" y="15898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 site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30652" y="15863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8546" y="4633370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User </a:t>
            </a:r>
            <a:r>
              <a:rPr lang="fr-FR" dirty="0" err="1"/>
              <a:t>friendly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Straightforward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once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734928" y="4629905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answers</a:t>
            </a:r>
            <a:r>
              <a:rPr lang="fr-FR" dirty="0"/>
              <a:t> to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queries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training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432780" y="4604666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432781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437105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757810" y="460962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742045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746369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DED988-6679-54E6-8847-929F8F7E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80" y="2079872"/>
            <a:ext cx="3886200" cy="21608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968542-B8F5-FAB2-19E1-9FD0A9B2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45" y="2083640"/>
            <a:ext cx="3886200" cy="21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04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BioMart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http://www.biomart.org/</a:t>
            </a:r>
            <a:endParaRPr lang="en-US" dirty="0"/>
          </a:p>
          <a:p>
            <a:r>
              <a:rPr lang="en-US" dirty="0"/>
              <a:t>Joint development between EBI and Cold Spring Harbor Laboratory (CSHL)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 err="1"/>
              <a:t>BioMart</a:t>
            </a:r>
            <a:r>
              <a:rPr lang="en-US" dirty="0"/>
              <a:t> can access diverse databases from a single interface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engine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multiple </a:t>
            </a:r>
            <a:r>
              <a:rPr lang="fr-FR" dirty="0" err="1"/>
              <a:t>terms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table format</a:t>
            </a:r>
          </a:p>
          <a:p>
            <a:r>
              <a:rPr lang="fr-FR" dirty="0"/>
              <a:t>No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515052-294D-95B8-C3B2-3DF3E28A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6" y="1461832"/>
            <a:ext cx="8520218" cy="448176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BioMart</a:t>
            </a:r>
            <a:r>
              <a:rPr lang="en-US" b="1" dirty="0"/>
              <a:t>/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79736" y="5030117"/>
            <a:ext cx="8384527" cy="1508796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Get access to :</a:t>
            </a:r>
          </a:p>
          <a:p>
            <a:pPr lvl="1"/>
            <a:r>
              <a:rPr lang="en-US" dirty="0"/>
              <a:t>Genomic annotation (genes, SNPs)</a:t>
            </a:r>
          </a:p>
          <a:p>
            <a:pPr lvl="1"/>
            <a:r>
              <a:rPr lang="en-US" dirty="0"/>
              <a:t>Functional annotation</a:t>
            </a:r>
          </a:p>
          <a:p>
            <a:pPr lvl="1"/>
            <a:r>
              <a:rPr lang="en-US" dirty="0"/>
              <a:t>Expression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54</a:t>
            </a:fld>
            <a:endParaRPr lang="fr-FR"/>
          </a:p>
        </p:txBody>
      </p:sp>
      <p:sp>
        <p:nvSpPr>
          <p:cNvPr id="9" name="Rectangle avec flèche vers le bas 8"/>
          <p:cNvSpPr/>
          <p:nvPr/>
        </p:nvSpPr>
        <p:spPr>
          <a:xfrm rot="10800000">
            <a:off x="2297041" y="1793199"/>
            <a:ext cx="1212656" cy="828817"/>
          </a:xfrm>
          <a:prstGeom prst="downArrowCallou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2247551" y="2151916"/>
            <a:ext cx="13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Biomart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AEA6051-A67B-C546-01F9-B92DEFD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1556189"/>
            <a:ext cx="8876370" cy="40738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1 (Select datasets)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55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58904" y="4223254"/>
            <a:ext cx="29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r>
              <a:rPr lang="fr-FR" dirty="0"/>
              <a:t> and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14BAB6-54C8-1648-A7D1-78C22680E665}"/>
              </a:ext>
            </a:extLst>
          </p:cNvPr>
          <p:cNvCxnSpPr>
            <a:cxnSpLocks/>
          </p:cNvCxnSpPr>
          <p:nvPr/>
        </p:nvCxnSpPr>
        <p:spPr>
          <a:xfrm flipH="1" flipV="1">
            <a:off x="3164440" y="3118615"/>
            <a:ext cx="2394465" cy="1325564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CCC483-66E2-7E47-BD77-79D72AD3B7FD}"/>
              </a:ext>
            </a:extLst>
          </p:cNvPr>
          <p:cNvCxnSpPr>
            <a:cxnSpLocks/>
          </p:cNvCxnSpPr>
          <p:nvPr/>
        </p:nvCxnSpPr>
        <p:spPr>
          <a:xfrm flipH="1" flipV="1">
            <a:off x="2814452" y="2535346"/>
            <a:ext cx="2136858" cy="118850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D13D9-B8EF-3B46-99C7-B30FCFCA1DF1}"/>
              </a:ext>
            </a:extLst>
          </p:cNvPr>
          <p:cNvCxnSpPr>
            <a:cxnSpLocks/>
          </p:cNvCxnSpPr>
          <p:nvPr/>
        </p:nvCxnSpPr>
        <p:spPr>
          <a:xfrm>
            <a:off x="4951310" y="3728794"/>
            <a:ext cx="0" cy="379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67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0ADB6C5-D06F-BED3-56B0-2BBAA34C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" y="1581834"/>
            <a:ext cx="8433145" cy="39430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Step 2 (Filter)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56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7022341" y="1887399"/>
            <a:ext cx="1734385" cy="706036"/>
            <a:chOff x="6239290" y="3509237"/>
            <a:chExt cx="1977519" cy="3178117"/>
          </a:xfrm>
        </p:grpSpPr>
        <p:sp>
          <p:nvSpPr>
            <p:cNvPr id="12" name="Bulle rectangulaire 11"/>
            <p:cNvSpPr/>
            <p:nvPr/>
          </p:nvSpPr>
          <p:spPr>
            <a:xfrm>
              <a:off x="6239290" y="3509237"/>
              <a:ext cx="1854860" cy="3178117"/>
            </a:xfrm>
            <a:prstGeom prst="wedgeRectCallout">
              <a:avLst>
                <a:gd name="adj1" fmla="val -134881"/>
                <a:gd name="adj2" fmla="val 18942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43838" y="3509237"/>
              <a:ext cx="197297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</a:p>
            <a:p>
              <a:r>
                <a:rPr lang="fr-FR" dirty="0"/>
                <a:t>chromosome 1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3892351" y="5234596"/>
            <a:ext cx="1828247" cy="706036"/>
            <a:chOff x="6228988" y="4090443"/>
            <a:chExt cx="1833611" cy="3178118"/>
          </a:xfrm>
        </p:grpSpPr>
        <p:sp>
          <p:nvSpPr>
            <p:cNvPr id="15" name="Bulle rectangulaire 14"/>
            <p:cNvSpPr/>
            <p:nvPr/>
          </p:nvSpPr>
          <p:spPr>
            <a:xfrm>
              <a:off x="6228988" y="4090443"/>
              <a:ext cx="1730180" cy="3178118"/>
            </a:xfrm>
            <a:prstGeom prst="wedgeRectCallout">
              <a:avLst>
                <a:gd name="adj1" fmla="val 31197"/>
                <a:gd name="adj2" fmla="val -979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33534" y="4090443"/>
              <a:ext cx="1829065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  <a:r>
                <a:rPr lang="fr-FR" dirty="0" err="1"/>
                <a:t>given</a:t>
              </a:r>
              <a:endParaRPr lang="fr-FR" dirty="0"/>
            </a:p>
            <a:p>
              <a:r>
                <a:rPr lang="fr-FR" dirty="0" err="1"/>
                <a:t>coordinates</a:t>
              </a:r>
              <a:endParaRPr lang="fr-FR" dirty="0"/>
            </a:p>
          </p:txBody>
        </p:sp>
      </p:grpSp>
      <p:sp>
        <p:nvSpPr>
          <p:cNvPr id="7" name="Cadre 6">
            <a:extLst>
              <a:ext uri="{FF2B5EF4-FFF2-40B4-BE49-F238E27FC236}">
                <a16:creationId xmlns:a16="http://schemas.microsoft.com/office/drawing/2014/main" id="{06635DB3-8789-2027-C1A6-A2A6BE5CAECE}"/>
              </a:ext>
            </a:extLst>
          </p:cNvPr>
          <p:cNvSpPr/>
          <p:nvPr/>
        </p:nvSpPr>
        <p:spPr>
          <a:xfrm>
            <a:off x="79929" y="2676293"/>
            <a:ext cx="1536998" cy="661787"/>
          </a:xfrm>
          <a:prstGeom prst="frame">
            <a:avLst>
              <a:gd name="adj1" fmla="val 813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6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04A8263-8E47-73FE-D4C5-CC53FA23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1" y="1690689"/>
            <a:ext cx="8862458" cy="420033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3 (Count results)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57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1966320" y="1477576"/>
            <a:ext cx="2476588" cy="426226"/>
            <a:chOff x="6239290" y="3509237"/>
            <a:chExt cx="2823767" cy="1918593"/>
          </a:xfrm>
        </p:grpSpPr>
        <p:sp>
          <p:nvSpPr>
            <p:cNvPr id="6" name="Bulle rectangulaire 5"/>
            <p:cNvSpPr/>
            <p:nvPr/>
          </p:nvSpPr>
          <p:spPr>
            <a:xfrm>
              <a:off x="6239290" y="3509237"/>
              <a:ext cx="2823767" cy="1918593"/>
            </a:xfrm>
            <a:prstGeom prst="wedgeRectCallout">
              <a:avLst>
                <a:gd name="adj1" fmla="val -74039"/>
                <a:gd name="adj2" fmla="val 21096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0604" y="3661720"/>
              <a:ext cx="2632453" cy="166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Compute</a:t>
              </a:r>
              <a:r>
                <a:rPr lang="fr-FR" dirty="0"/>
                <a:t> match count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40771" y="2583323"/>
            <a:ext cx="1520761" cy="22678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98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A87176E-FD37-9A32-FA26-B04D9108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" y="1690689"/>
            <a:ext cx="8926247" cy="41770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Example: Step 4 (Select attributes)</a:t>
            </a:r>
            <a:endParaRPr lang="fr-FR" sz="3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58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5132277" y="3010709"/>
            <a:ext cx="2495676" cy="646331"/>
            <a:chOff x="6239291" y="3482287"/>
            <a:chExt cx="2845531" cy="2909364"/>
          </a:xfrm>
        </p:grpSpPr>
        <p:sp>
          <p:nvSpPr>
            <p:cNvPr id="6" name="Bulle rectangulaire 5"/>
            <p:cNvSpPr/>
            <p:nvPr/>
          </p:nvSpPr>
          <p:spPr>
            <a:xfrm>
              <a:off x="6239291" y="3509237"/>
              <a:ext cx="2845531" cy="2882414"/>
            </a:xfrm>
            <a:prstGeom prst="wedgeRectCallout">
              <a:avLst>
                <a:gd name="adj1" fmla="val -128397"/>
                <a:gd name="adj2" fmla="val 7294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39291" y="3482287"/>
              <a:ext cx="284553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Select </a:t>
              </a:r>
              <a:r>
                <a:rPr lang="fr-FR" dirty="0" err="1"/>
                <a:t>attributes</a:t>
              </a:r>
              <a:r>
                <a:rPr lang="fr-FR" dirty="0"/>
                <a:t> to </a:t>
              </a:r>
              <a:r>
                <a:rPr lang="fr-FR" dirty="0" err="1"/>
                <a:t>be</a:t>
              </a:r>
              <a:r>
                <a:rPr lang="fr-FR" dirty="0"/>
                <a:t> output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8876" y="3501466"/>
            <a:ext cx="1508051" cy="4126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145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17E1C13-E6B6-EABF-6CB7-54F53008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" y="1690689"/>
            <a:ext cx="8831368" cy="39530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Example: Step 5 (get results)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16515" y="3270126"/>
            <a:ext cx="1641213" cy="12828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02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953946"/>
            <a:ext cx="5461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Source: </a:t>
            </a:r>
            <a:r>
              <a:rPr lang="fr-FR" sz="1600" dirty="0" err="1"/>
              <a:t>https</a:t>
            </a:r>
            <a:r>
              <a:rPr lang="fr-FR" sz="1600" dirty="0"/>
              <a:t>://</a:t>
            </a:r>
            <a:r>
              <a:rPr lang="fr-FR" sz="1600" dirty="0" err="1"/>
              <a:t>genome.ucsc.edu</a:t>
            </a:r>
            <a:r>
              <a:rPr lang="fr-FR" sz="1600" dirty="0"/>
              <a:t>/FAQ/</a:t>
            </a:r>
            <a:r>
              <a:rPr lang="fr-FR" sz="1600" dirty="0" err="1"/>
              <a:t>FAQreleases.html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DD297-B1A0-1541-B318-77DE1DB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(part 2)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  <a:endParaRPr lang="en-US" b="1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4046839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1373066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621" y="3151991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2620" y="5057888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40795" y="1373066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0795" y="4046839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225048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</a:t>
            </a:r>
            <a:r>
              <a:rPr lang="en-US" b="1" dirty="0">
                <a:solidFill>
                  <a:schemeClr val="accent2"/>
                </a:solidFill>
              </a:rPr>
              <a:t>annotations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8</a:t>
            </a:fld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00600" y="3886200"/>
            <a:ext cx="609600" cy="0"/>
          </a:xfrm>
          <a:prstGeom prst="line">
            <a:avLst/>
          </a:prstGeom>
          <a:noFill/>
          <a:ln w="38100">
            <a:solidFill>
              <a:srgbClr val="95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03900" y="3543300"/>
            <a:ext cx="2362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latin typeface="+mn-lt"/>
              </a:rPr>
              <a:t>Biological information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7600" y="3352800"/>
            <a:ext cx="30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95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8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</a:t>
            </a:r>
            <a:r>
              <a:rPr lang="en-US" b="1" dirty="0">
                <a:solidFill>
                  <a:schemeClr val="accent2"/>
                </a:solidFill>
              </a:rPr>
              <a:t>access</a:t>
            </a:r>
            <a:r>
              <a:rPr lang="en-US" b="1" dirty="0"/>
              <a:t> to genomic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gather all genomic information in one place</a:t>
            </a:r>
          </a:p>
          <a:p>
            <a:r>
              <a:rPr lang="en-US" dirty="0"/>
              <a:t>Availability of the data</a:t>
            </a:r>
          </a:p>
          <a:p>
            <a:r>
              <a:rPr lang="en-US" dirty="0"/>
              <a:t>Accessibility to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9</a:t>
            </a:fld>
            <a:endParaRPr lang="fr-FR"/>
          </a:p>
        </p:txBody>
      </p:sp>
      <p:grpSp>
        <p:nvGrpSpPr>
          <p:cNvPr id="6" name="Grouper 5"/>
          <p:cNvGrpSpPr/>
          <p:nvPr/>
        </p:nvGrpSpPr>
        <p:grpSpPr>
          <a:xfrm>
            <a:off x="4264664" y="3639074"/>
            <a:ext cx="4325247" cy="2328673"/>
            <a:chOff x="2300931" y="3639074"/>
            <a:chExt cx="4325247" cy="232867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4784" y="3639074"/>
              <a:ext cx="2139201" cy="232867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300931" y="4554551"/>
              <a:ext cx="4325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Journal"/>
                  <a:cs typeface="Journal"/>
                </a:rPr>
                <a:t>Genome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8105</TotalTime>
  <Words>1605</Words>
  <Application>Microsoft Macintosh PowerPoint</Application>
  <PresentationFormat>On-screen Show (4:3)</PresentationFormat>
  <Paragraphs>324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Journal</vt:lpstr>
      <vt:lpstr>Thème Office</vt:lpstr>
      <vt:lpstr>Training material</vt:lpstr>
      <vt:lpstr>Introduction to Ensembl/Biomart</vt:lpstr>
      <vt:lpstr>Guidelines</vt:lpstr>
      <vt:lpstr>Genomes</vt:lpstr>
      <vt:lpstr>Genomes</vt:lpstr>
      <vt:lpstr>Genome builds</vt:lpstr>
      <vt:lpstr>Genome builds</vt:lpstr>
      <vt:lpstr>Need annotations</vt:lpstr>
      <vt:lpstr>Get access to genomic data</vt:lpstr>
      <vt:lpstr>Genome browsers</vt:lpstr>
      <vt:lpstr>Genome browsers</vt:lpstr>
      <vt:lpstr>There are Genome browsers…</vt:lpstr>
      <vt:lpstr>And Genome browsers…</vt:lpstr>
      <vt:lpstr>Ensembl project</vt:lpstr>
      <vt:lpstr>Ensembl project</vt:lpstr>
      <vt:lpstr>Ensembl project</vt:lpstr>
      <vt:lpstr>Ensembl project</vt:lpstr>
      <vt:lpstr>Ensembl Genomes</vt:lpstr>
      <vt:lpstr>Genome annotation</vt:lpstr>
      <vt:lpstr>GENCODE and CCDS</vt:lpstr>
      <vt:lpstr>Ensembl and HAVANA merge</vt:lpstr>
      <vt:lpstr>Annotation of Non coding RNAs</vt:lpstr>
      <vt:lpstr>Annotation of Non coding RNAs</vt:lpstr>
      <vt:lpstr>Ensembl identifiers</vt:lpstr>
      <vt:lpstr>Ensembl genome browser</vt:lpstr>
      <vt:lpstr>https://www.ensembl.org/index.html</vt:lpstr>
      <vt:lpstr>http://ensemblgenomes.org</vt:lpstr>
      <vt:lpstr>Release</vt:lpstr>
      <vt:lpstr>Ensembl Rapid Release</vt:lpstr>
      <vt:lpstr>Ensembl: Archives</vt:lpstr>
      <vt:lpstr>Ensembl: Archives</vt:lpstr>
      <vt:lpstr>Ensembl: Archives</vt:lpstr>
      <vt:lpstr>Browse through genomes with Ensembl</vt:lpstr>
      <vt:lpstr>Ensembl home page</vt:lpstr>
      <vt:lpstr>Search</vt:lpstr>
      <vt:lpstr>Genome page</vt:lpstr>
      <vt:lpstr>Genome statistics</vt:lpstr>
      <vt:lpstr>Genome page</vt:lpstr>
      <vt:lpstr>Karyotype</vt:lpstr>
      <vt:lpstr>Statistics per chromosome</vt:lpstr>
      <vt:lpstr>Genome browser view</vt:lpstr>
      <vt:lpstr>Gene view</vt:lpstr>
      <vt:lpstr>Transcript view</vt:lpstr>
      <vt:lpstr>Browse Ensembl (part 1)  hands-on</vt:lpstr>
      <vt:lpstr>Ensembl tools</vt:lpstr>
      <vt:lpstr>Tools</vt:lpstr>
      <vt:lpstr>Tools</vt:lpstr>
      <vt:lpstr>Fetch data</vt:lpstr>
      <vt:lpstr>Use your own data</vt:lpstr>
      <vt:lpstr>Help and documentations</vt:lpstr>
      <vt:lpstr>Getting access to genomic data: Ensembl/BIOmart</vt:lpstr>
      <vt:lpstr>Access Ensembl’s data</vt:lpstr>
      <vt:lpstr>BioMart</vt:lpstr>
      <vt:lpstr>BioMart/Ensembl</vt:lpstr>
      <vt:lpstr>Example: Step 1 (Select datasets)</vt:lpstr>
      <vt:lpstr>Example: Step 2 (Filter)</vt:lpstr>
      <vt:lpstr>Example: Step 3 (Count results)</vt:lpstr>
      <vt:lpstr>Example: Step 4 (Select attributes)</vt:lpstr>
      <vt:lpstr>Example: Step 5 (get results)</vt:lpstr>
      <vt:lpstr>Ensembl/Biomart (part 2) hands-on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Stephanie Le Gras</dc:creator>
  <cp:lastModifiedBy>Stephanie LE GRAS</cp:lastModifiedBy>
  <cp:revision>557</cp:revision>
  <cp:lastPrinted>2023-03-28T13:51:45Z</cp:lastPrinted>
  <dcterms:created xsi:type="dcterms:W3CDTF">2014-04-07T14:04:52Z</dcterms:created>
  <dcterms:modified xsi:type="dcterms:W3CDTF">2025-02-14T13:56:38Z</dcterms:modified>
</cp:coreProperties>
</file>